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263" r:id="rId5"/>
    <p:sldId id="260" r:id="rId6"/>
    <p:sldId id="261" r:id="rId7"/>
    <p:sldId id="265" r:id="rId8"/>
    <p:sldId id="266" r:id="rId9"/>
    <p:sldId id="268" r:id="rId10"/>
    <p:sldId id="270" r:id="rId11"/>
    <p:sldId id="271" r:id="rId12"/>
    <p:sldId id="272" r:id="rId13"/>
    <p:sldId id="27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42"/>
    <p:restoredTop sz="94602"/>
  </p:normalViewPr>
  <p:slideViewPr>
    <p:cSldViewPr snapToGrid="0">
      <p:cViewPr varScale="1">
        <p:scale>
          <a:sx n="111" d="100"/>
          <a:sy n="111" d="100"/>
        </p:scale>
        <p:origin x="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7763FE-5FB9-BA4F-9EC8-81C8F255EB26}" type="datetimeFigureOut">
              <a:rPr lang="en-US" smtClean="0"/>
              <a:t>4/10/25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334AB9-B934-5D47-AD72-57FFB918C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618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BF05-7065-A0A7-B54A-DDB380112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45" y="1467939"/>
            <a:ext cx="12006308" cy="2244689"/>
          </a:xfrm>
        </p:spPr>
        <p:txBody>
          <a:bodyPr anchor="b"/>
          <a:lstStyle>
            <a:lvl1pPr algn="ctr">
              <a:defRPr sz="6000">
                <a:solidFill>
                  <a:schemeClr val="accent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1B8E3E-366C-0C8B-9B5B-1DB8772168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5615" y="4042878"/>
            <a:ext cx="645902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26D873-DFEC-9B29-32EB-B3293B3FE96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61645" y="6534364"/>
            <a:ext cx="1441807" cy="30308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B97D464-A7C3-8EAE-14F7-CCBA41ABA4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888" t="23890" r="8223" b="22777"/>
          <a:stretch/>
        </p:blipFill>
        <p:spPr>
          <a:xfrm>
            <a:off x="191394" y="116963"/>
            <a:ext cx="4061639" cy="1020726"/>
          </a:xfrm>
          <a:prstGeom prst="rect">
            <a:avLst/>
          </a:prstGeom>
        </p:spPr>
      </p:pic>
      <p:pic>
        <p:nvPicPr>
          <p:cNvPr id="6" name="Picture 5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6B78610D-B79C-981E-B8C9-77547AC543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94975" y="199155"/>
            <a:ext cx="1595357" cy="94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29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AB973-A78A-FB36-F7C2-B2D4AF08B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C27FD-A248-1F79-E749-66560FD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3DA26E2-232F-48C0-1646-09D870C0950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B869E57-5946-18FC-9FBA-338EE54344E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99D080-06FD-F2DC-B3FE-26BBDB4BB22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402775816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AD2BA5-9E57-14E2-0876-5EE8DC82A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7C4DB8-3A75-2717-7ADF-D7EF407FC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DB80334-B7C2-ADF1-D0AC-726B5424C65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3A6D87BB-2C9E-EBE8-873E-E665FA430C5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DF589-AFFC-03AA-1B67-5110BA1B11D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16345953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A7E44-C4D2-8C77-6662-4A58D8B3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C59A6-0019-9C86-3A90-F3A8FDC92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B471CC1-614E-77AB-60DD-FF436A9851A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93FFB1B-3394-7E84-8548-A54CFFA0AA7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8583D2-79B2-53A6-70B4-B30859B600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93230316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CA9F6-D00E-D472-5A75-F4593D905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16" y="768350"/>
            <a:ext cx="11959119" cy="2852737"/>
          </a:xfrm>
        </p:spPr>
        <p:txBody>
          <a:bodyPr anchor="b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E9F6D-A817-89F5-E231-C52DBEFEA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110998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C5A947F-F8F5-6BBF-4958-3C903A63860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74534B6-42F5-C9A3-C765-C590331A81E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10FC2E-4B73-FF2D-CFB6-0F99DC52219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365856228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EFFD1-0DD8-69E0-BB3A-761C62F69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19860-B482-9C5B-9819-1F893FF0C7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688" y="1325562"/>
            <a:ext cx="5945312" cy="51514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ECCCE-ED97-3D06-7D9A-D63B22FF4F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33712"/>
            <a:ext cx="5945312" cy="51432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E0F92C0-F18F-0426-7EDD-740D6C63473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84002B3-8776-16AE-BBAC-B76BA14F452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B6C2DB-8C43-A1BC-2D1F-6ACEA21A1AF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190039600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92083-0B16-896B-FF62-88F413A86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16" y="5555"/>
            <a:ext cx="11948845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F0993-4260-F0A3-3390-348E97742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016" y="1331118"/>
            <a:ext cx="5982984" cy="1173957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3982F-6EC9-B243-044E-56DE59396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3016" y="2505074"/>
            <a:ext cx="5982984" cy="3971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B8FB2A-004D-643B-04DD-6B73E5EB61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14606" y="1331118"/>
            <a:ext cx="5947255" cy="1173957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381CE4-9C47-F297-D5CE-36F4ACA37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2513224"/>
            <a:ext cx="5965861" cy="39719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B7D7271-4313-975A-7A27-AD753373E18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550B55D-BC7E-E95E-F451-A751468F19A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556CDD-C2DC-6B99-1CE0-33B83BB0946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393776545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C785A-CD5E-26F4-ACA2-0F1F37CEA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CF63456-5A9A-9318-1CA2-398889D2F19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EE90BF7-E079-0B3E-1DB0-B7C80D18BB1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CE4B6A-1E3A-D03C-7A67-C733342FD08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4424682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B3571A03-EFA4-F56A-E7BE-178015358A6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12A8160-E1E0-9BC8-C8ED-20356E03B6B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4A1DE4-DAFA-84C9-A9E4-97C6D1D4C73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75580229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4AAD2-BB18-2147-ABB2-C2E3874AD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C012-B699-D959-BB38-84851F097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D3ED7-6BCA-C8AB-8BB3-690A8B1B9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429634A-F351-A305-2E7D-F3086168BD9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B12CF9C-8828-8016-07E9-6D2A9EE99F8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EB71DD-A13A-920E-AAD1-908BC1E36F9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235076749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01608-1B89-1D30-AD4D-14E33E37B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1533E5-759F-653B-572D-F19B649A5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DC844-9C6F-7FA0-BAEA-5DCDFA18A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B209EC0-9A8D-6349-06E1-49A7DB45F2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B7B16CB-2B08-0BDC-15C7-60D34E9406E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A7F4C5-47D7-D0F8-4D9C-6905DD725A9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236173411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48A1EDB-56B6-1BFB-E93E-034B86762F1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-1" y="6492874"/>
            <a:ext cx="12192001" cy="38655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78FA27-8733-C15E-7046-EDEF17996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443E4-C209-968E-3367-EE461C177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688" y="1325562"/>
            <a:ext cx="11887200" cy="51514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3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Franklin Gothic Book" panose="020B0503020102020204" pitchFamily="34" charset="0"/>
          <a:ea typeface="Verdana" panose="020B0604030504040204" pitchFamily="34" charset="0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4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userDrawn="1">
          <p15:clr>
            <a:srgbClr val="F26B43"/>
          </p15:clr>
        </p15:guide>
        <p15:guide id="4" pos="7680" userDrawn="1">
          <p15:clr>
            <a:srgbClr val="F26B43"/>
          </p15:clr>
        </p15:guide>
        <p15:guide id="5" orient="horz" pos="4080" userDrawn="1">
          <p15:clr>
            <a:srgbClr val="F26B43"/>
          </p15:clr>
        </p15:guide>
        <p15:guide id="6" orient="horz" userDrawn="1">
          <p15:clr>
            <a:srgbClr val="F26B43"/>
          </p15:clr>
        </p15:guide>
        <p15:guide id="7" orient="horz" pos="4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github.com/BrendenEum/motorVA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E6F16-FDC8-9F49-E68B-E14EC364C2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TRI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FE754-CB11-279B-47F4-2909D474F9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Brenden Eum</a:t>
            </a:r>
          </a:p>
          <a:p>
            <a:r>
              <a:rPr lang="en-US" dirty="0"/>
              <a:t>Apr 10, 2025</a:t>
            </a:r>
          </a:p>
        </p:txBody>
      </p:sp>
    </p:spTree>
    <p:extLst>
      <p:ext uri="{BB962C8B-B14F-4D97-AF65-F5344CB8AC3E}">
        <p14:creationId xmlns:p14="http://schemas.microsoft.com/office/powerpoint/2010/main" val="15613343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91A80D-7EDC-46EA-F0A1-3CD015F28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9EA9D-50F9-99D0-AE23-4DC496605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1006475"/>
          </a:xfrm>
        </p:spPr>
        <p:txBody>
          <a:bodyPr>
            <a:normAutofit/>
          </a:bodyPr>
          <a:lstStyle/>
          <a:p>
            <a:pPr algn="ctr"/>
            <a:r>
              <a:rPr lang="en-US" sz="2500" dirty="0"/>
              <a:t>Reconstruction quality over epochs (with various max epochs)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3E286-6E7A-4392-7366-6EE564BCF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01243A-5EE0-635B-B3FF-C64F45846B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311"/>
          <a:stretch/>
        </p:blipFill>
        <p:spPr>
          <a:xfrm>
            <a:off x="6094288" y="3732187"/>
            <a:ext cx="5080000" cy="2354283"/>
          </a:xfrm>
          <a:prstGeom prst="rect">
            <a:avLst/>
          </a:prstGeom>
        </p:spPr>
      </p:pic>
      <p:pic>
        <p:nvPicPr>
          <p:cNvPr id="8" name="Picture 7" descr="A white car with a black and white image&#10;&#10;Description automatically generated">
            <a:extLst>
              <a:ext uri="{FF2B5EF4-FFF2-40B4-BE49-F238E27FC236}">
                <a16:creationId xmlns:a16="http://schemas.microsoft.com/office/drawing/2014/main" id="{9F52B9E0-86DB-99E7-04CC-8505DC4009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311"/>
          <a:stretch/>
        </p:blipFill>
        <p:spPr>
          <a:xfrm>
            <a:off x="6094288" y="1377904"/>
            <a:ext cx="5080000" cy="2354284"/>
          </a:xfrm>
          <a:prstGeom prst="rect">
            <a:avLst/>
          </a:prstGeom>
        </p:spPr>
      </p:pic>
      <p:pic>
        <p:nvPicPr>
          <p:cNvPr id="10" name="Picture 9" descr="A white car with a blurry image&#10;&#10;Description automatically generated">
            <a:extLst>
              <a:ext uri="{FF2B5EF4-FFF2-40B4-BE49-F238E27FC236}">
                <a16:creationId xmlns:a16="http://schemas.microsoft.com/office/drawing/2014/main" id="{D772AF94-E0C3-21DF-8A8C-C8C20B5A67F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311"/>
          <a:stretch/>
        </p:blipFill>
        <p:spPr>
          <a:xfrm>
            <a:off x="1014288" y="1377904"/>
            <a:ext cx="5080000" cy="23542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985719-1760-F244-CEC4-25B3FD8D3F8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7311"/>
          <a:stretch/>
        </p:blipFill>
        <p:spPr>
          <a:xfrm>
            <a:off x="1014288" y="3732188"/>
            <a:ext cx="5080000" cy="235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97470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01C3F-71D8-A28F-2996-A1993B321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99C79-5C9F-D5E8-DA17-20889CD2E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1006475"/>
          </a:xfrm>
        </p:spPr>
        <p:txBody>
          <a:bodyPr>
            <a:normAutofit/>
          </a:bodyPr>
          <a:lstStyle/>
          <a:p>
            <a:pPr algn="ctr"/>
            <a:r>
              <a:rPr lang="en-US" sz="2500" dirty="0"/>
              <a:t>Interpolate between two cars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2E6F0-5200-8A52-C632-991AB8AFA2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 descr="A screenshot of a car&#10;&#10;Description automatically generated">
            <a:extLst>
              <a:ext uri="{FF2B5EF4-FFF2-40B4-BE49-F238E27FC236}">
                <a16:creationId xmlns:a16="http://schemas.microsoft.com/office/drawing/2014/main" id="{F38CB7B8-77C9-2FFB-4FF1-06520CB10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0" y="2213176"/>
            <a:ext cx="12158240" cy="243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8531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B80B04-B92A-DBAD-B7BE-52A59D455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1C74F-3EA0-5523-CB0F-A4AB440E1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965257"/>
          </a:xfrm>
        </p:spPr>
        <p:txBody>
          <a:bodyPr>
            <a:normAutofit/>
          </a:bodyPr>
          <a:lstStyle/>
          <a:p>
            <a:pPr algn="ctr"/>
            <a:r>
              <a:rPr lang="en-US" sz="2500" dirty="0"/>
              <a:t>Examples of latent space traversals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E6B9D0-9601-E6CF-7983-0A4381C489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 descr="Two cars parked in front of each other&#10;&#10;Description automatically generated">
            <a:extLst>
              <a:ext uri="{FF2B5EF4-FFF2-40B4-BE49-F238E27FC236}">
                <a16:creationId xmlns:a16="http://schemas.microsoft.com/office/drawing/2014/main" id="{6E2CA2E1-DCBE-5052-B50C-925921EF9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12" y="966484"/>
            <a:ext cx="12192000" cy="1828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E7D6E4-2995-19E3-4FFF-DBC57DA2FBD1}"/>
              </a:ext>
            </a:extLst>
          </p:cNvPr>
          <p:cNvSpPr txBox="1"/>
          <p:nvPr/>
        </p:nvSpPr>
        <p:spPr>
          <a:xfrm>
            <a:off x="0" y="817071"/>
            <a:ext cx="1219028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Franklin Gothic Book" panose="020B0503020102020204" pitchFamily="34" charset="0"/>
              </a:rPr>
              <a:t>“shape of fog lights”</a:t>
            </a:r>
          </a:p>
        </p:txBody>
      </p:sp>
      <p:pic>
        <p:nvPicPr>
          <p:cNvPr id="12" name="Picture 11" descr="A couple of cars in front of each other&#10;&#10;Description automatically generated">
            <a:extLst>
              <a:ext uri="{FF2B5EF4-FFF2-40B4-BE49-F238E27FC236}">
                <a16:creationId xmlns:a16="http://schemas.microsoft.com/office/drawing/2014/main" id="{7EB02EF9-F409-81E1-10AE-727B18F2D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13" y="2813167"/>
            <a:ext cx="12192000" cy="1828800"/>
          </a:xfrm>
          <a:prstGeom prst="rect">
            <a:avLst/>
          </a:prstGeom>
        </p:spPr>
      </p:pic>
      <p:pic>
        <p:nvPicPr>
          <p:cNvPr id="16" name="Picture 15" descr="Two cars parked in a row&#10;&#10;Description automatically generated">
            <a:extLst>
              <a:ext uri="{FF2B5EF4-FFF2-40B4-BE49-F238E27FC236}">
                <a16:creationId xmlns:a16="http://schemas.microsoft.com/office/drawing/2014/main" id="{75B57AAA-FDED-5E55-EA8B-C73C98D91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14" y="4600935"/>
            <a:ext cx="121920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821CAE4-36F6-B8E1-6C36-1AE6271827FA}"/>
              </a:ext>
            </a:extLst>
          </p:cNvPr>
          <p:cNvSpPr txBox="1"/>
          <p:nvPr/>
        </p:nvSpPr>
        <p:spPr>
          <a:xfrm>
            <a:off x="-1715" y="4456771"/>
            <a:ext cx="121902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Franklin Gothic Book" panose="020B0503020102020204" pitchFamily="34" charset="0"/>
              </a:rPr>
              <a:t>“color”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9C52A5-07D6-3BE7-7F0F-8CB39BA2E9E6}"/>
              </a:ext>
            </a:extLst>
          </p:cNvPr>
          <p:cNvSpPr txBox="1"/>
          <p:nvPr/>
        </p:nvSpPr>
        <p:spPr>
          <a:xfrm>
            <a:off x="0" y="2629031"/>
            <a:ext cx="121902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Franklin Gothic Book" panose="020B0503020102020204" pitchFamily="34" charset="0"/>
              </a:rPr>
              <a:t>“separation of grill and fog lights”</a:t>
            </a:r>
          </a:p>
        </p:txBody>
      </p:sp>
    </p:spTree>
    <p:extLst>
      <p:ext uri="{BB962C8B-B14F-4D97-AF65-F5344CB8AC3E}">
        <p14:creationId xmlns:p14="http://schemas.microsoft.com/office/powerpoint/2010/main" val="416447447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B2E272-FEA4-ABD6-8C07-38AF1DB9D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7F402-0317-3A18-675D-4CA0BCB46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965257"/>
          </a:xfrm>
        </p:spPr>
        <p:txBody>
          <a:bodyPr>
            <a:normAutofit/>
          </a:bodyPr>
          <a:lstStyle/>
          <a:p>
            <a:pPr algn="ctr"/>
            <a:r>
              <a:rPr lang="en-US" sz="2500" dirty="0"/>
              <a:t>Examples of latent space traversals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C1D3CA-73C8-0BE8-4BDC-944064560A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 descr="Two cars parked in front of each other&#10;&#10;Description automatically generated">
            <a:extLst>
              <a:ext uri="{FF2B5EF4-FFF2-40B4-BE49-F238E27FC236}">
                <a16:creationId xmlns:a16="http://schemas.microsoft.com/office/drawing/2014/main" id="{277CA313-2D40-613E-9385-ABEA4680B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12" y="966484"/>
            <a:ext cx="12192000" cy="1828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9C20C2-324F-B95C-37FC-AA19509EDA0D}"/>
              </a:ext>
            </a:extLst>
          </p:cNvPr>
          <p:cNvSpPr txBox="1"/>
          <p:nvPr/>
        </p:nvSpPr>
        <p:spPr>
          <a:xfrm>
            <a:off x="0" y="817071"/>
            <a:ext cx="1219028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Franklin Gothic Book" panose="020B0503020102020204" pitchFamily="34" charset="0"/>
              </a:rPr>
              <a:t>“shape of fog lights”</a:t>
            </a:r>
          </a:p>
        </p:txBody>
      </p:sp>
      <p:pic>
        <p:nvPicPr>
          <p:cNvPr id="12" name="Picture 11" descr="A couple of cars in front of each other&#10;&#10;Description automatically generated">
            <a:extLst>
              <a:ext uri="{FF2B5EF4-FFF2-40B4-BE49-F238E27FC236}">
                <a16:creationId xmlns:a16="http://schemas.microsoft.com/office/drawing/2014/main" id="{0931C1C3-06C4-46A4-B86D-CEBD821DE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13" y="2813167"/>
            <a:ext cx="12192000" cy="1828800"/>
          </a:xfrm>
          <a:prstGeom prst="rect">
            <a:avLst/>
          </a:prstGeom>
        </p:spPr>
      </p:pic>
      <p:pic>
        <p:nvPicPr>
          <p:cNvPr id="16" name="Picture 15" descr="Two cars parked in a row&#10;&#10;Description automatically generated">
            <a:extLst>
              <a:ext uri="{FF2B5EF4-FFF2-40B4-BE49-F238E27FC236}">
                <a16:creationId xmlns:a16="http://schemas.microsoft.com/office/drawing/2014/main" id="{217D5F5A-1CE9-0367-BE92-F7C94B1AB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14" y="4600935"/>
            <a:ext cx="121920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38706A3-4F04-83A5-2DF6-FFE8811DF076}"/>
              </a:ext>
            </a:extLst>
          </p:cNvPr>
          <p:cNvSpPr txBox="1"/>
          <p:nvPr/>
        </p:nvSpPr>
        <p:spPr>
          <a:xfrm>
            <a:off x="-1715" y="4456771"/>
            <a:ext cx="121902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Franklin Gothic Book" panose="020B0503020102020204" pitchFamily="34" charset="0"/>
              </a:rPr>
              <a:t>“color”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E54A75-C699-31B6-EF0A-6CE964E1AFF4}"/>
              </a:ext>
            </a:extLst>
          </p:cNvPr>
          <p:cNvSpPr txBox="1"/>
          <p:nvPr/>
        </p:nvSpPr>
        <p:spPr>
          <a:xfrm>
            <a:off x="0" y="2629031"/>
            <a:ext cx="121902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Franklin Gothic Book" panose="020B0503020102020204" pitchFamily="34" charset="0"/>
              </a:rPr>
              <a:t>“separation of grill and fog lights”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5A9E11F-D475-A513-0A53-E6265455E30B}"/>
              </a:ext>
            </a:extLst>
          </p:cNvPr>
          <p:cNvSpPr/>
          <p:nvPr/>
        </p:nvSpPr>
        <p:spPr>
          <a:xfrm>
            <a:off x="2262208" y="2063187"/>
            <a:ext cx="7662441" cy="2719511"/>
          </a:xfrm>
          <a:prstGeom prst="roundRect">
            <a:avLst/>
          </a:prstGeom>
          <a:solidFill>
            <a:srgbClr val="FFC00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Cherry-picked. Still a lot of entangled features.</a:t>
            </a:r>
          </a:p>
        </p:txBody>
      </p:sp>
    </p:spTree>
    <p:extLst>
      <p:ext uri="{BB962C8B-B14F-4D97-AF65-F5344CB8AC3E}">
        <p14:creationId xmlns:p14="http://schemas.microsoft.com/office/powerpoint/2010/main" val="332048027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black sports car with a convertible top&#10;&#10;Description automatically generated">
            <a:extLst>
              <a:ext uri="{FF2B5EF4-FFF2-40B4-BE49-F238E27FC236}">
                <a16:creationId xmlns:a16="http://schemas.microsoft.com/office/drawing/2014/main" id="{BA0DD7E5-B372-5276-B8DE-38DFBE6A6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8671" y="2888857"/>
            <a:ext cx="2024846" cy="20248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34E14C-C8C8-C23A-73F6-4B4B0487A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CF3706-D6F0-D665-1A87-13DDB58CB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EB0589-4442-9409-5336-5FFA61AE2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688" y="1325562"/>
            <a:ext cx="6875145" cy="5151437"/>
          </a:xfrm>
        </p:spPr>
        <p:txBody>
          <a:bodyPr/>
          <a:lstStyle/>
          <a:p>
            <a:r>
              <a:rPr lang="en-US" dirty="0"/>
              <a:t>Increase the number of epochs to 300+</a:t>
            </a:r>
          </a:p>
          <a:p>
            <a:pPr lvl="1"/>
            <a:r>
              <a:rPr lang="en-US" dirty="0"/>
              <a:t>Other benchmarks (Style-GAN, ALAE)</a:t>
            </a:r>
          </a:p>
          <a:p>
            <a:pPr lvl="2"/>
            <a:r>
              <a:rPr lang="en-US" dirty="0" err="1"/>
              <a:t>CelebA</a:t>
            </a:r>
            <a:r>
              <a:rPr lang="en-US" dirty="0"/>
              <a:t> dataset 100-200 epochs</a:t>
            </a:r>
          </a:p>
          <a:p>
            <a:pPr lvl="2"/>
            <a:r>
              <a:rPr lang="en-US" dirty="0"/>
              <a:t>FFHQ dataset 200-300+ epochs</a:t>
            </a:r>
          </a:p>
          <a:p>
            <a:pPr lvl="2"/>
            <a:endParaRPr lang="en-US" dirty="0"/>
          </a:p>
          <a:p>
            <a:r>
              <a:rPr lang="en-US" dirty="0"/>
              <a:t>Add white bars to images to maintain original aspect ratio.</a:t>
            </a:r>
          </a:p>
          <a:p>
            <a:endParaRPr lang="en-US" dirty="0"/>
          </a:p>
          <a:p>
            <a:r>
              <a:rPr lang="en-US" dirty="0"/>
              <a:t>Introduce supervised network for characteristic classification (Sisodia et al 2024). Should improve disentanglement.</a:t>
            </a:r>
          </a:p>
        </p:txBody>
      </p:sp>
      <p:pic>
        <p:nvPicPr>
          <p:cNvPr id="12" name="Picture 11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63455A43-BD85-3B63-8827-E5D1CA679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074" y="926670"/>
            <a:ext cx="3478040" cy="2161810"/>
          </a:xfrm>
          <a:prstGeom prst="rect">
            <a:avLst/>
          </a:prstGeom>
        </p:spPr>
      </p:pic>
      <p:pic>
        <p:nvPicPr>
          <p:cNvPr id="14" name="Picture 13" descr="A close-up of a document&#10;&#10;Description automatically generated">
            <a:extLst>
              <a:ext uri="{FF2B5EF4-FFF2-40B4-BE49-F238E27FC236}">
                <a16:creationId xmlns:a16="http://schemas.microsoft.com/office/drawing/2014/main" id="{07799FB6-3DFE-DBD3-D5B2-87EE92348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833" y="5080550"/>
            <a:ext cx="4970523" cy="11881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5414278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18CEB-CB8B-612F-2A4C-7C5763D04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2766218"/>
            <a:ext cx="11887200" cy="1325563"/>
          </a:xfrm>
        </p:spPr>
        <p:txBody>
          <a:bodyPr/>
          <a:lstStyle/>
          <a:p>
            <a:pPr algn="ctr"/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BrendenEum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motorVAE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CC72A-5791-D2BC-465C-9954493E43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10523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4A1964-BDE4-0C50-865A-1D46CD156D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" name="Picture 3" descr="A diagram of a data flow&#10;&#10;Description automatically generated">
            <a:extLst>
              <a:ext uri="{FF2B5EF4-FFF2-40B4-BE49-F238E27FC236}">
                <a16:creationId xmlns:a16="http://schemas.microsoft.com/office/drawing/2014/main" id="{D59613ED-6A71-F405-5BDC-F0EAA5685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76" y="847637"/>
            <a:ext cx="11956648" cy="516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5826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66BD6B-A872-54F4-3181-43145F8CA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93001B47-CFC0-9D43-065C-599F2A788D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317"/>
          <a:stretch/>
        </p:blipFill>
        <p:spPr>
          <a:xfrm>
            <a:off x="839866" y="1605987"/>
            <a:ext cx="10512267" cy="36460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EE9ADC-2C0D-F5F7-E484-4592429F6FEA}"/>
              </a:ext>
            </a:extLst>
          </p:cNvPr>
          <p:cNvSpPr txBox="1"/>
          <p:nvPr/>
        </p:nvSpPr>
        <p:spPr>
          <a:xfrm>
            <a:off x="1525264" y="4016415"/>
            <a:ext cx="2643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Franklin Gothic Book" panose="020B0503020102020204" pitchFamily="34" charset="0"/>
              </a:rPr>
              <a:t>Focus on reconstruction quality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996347-9964-23AD-0A42-FBFFDCD2FE4A}"/>
              </a:ext>
            </a:extLst>
          </p:cNvPr>
          <p:cNvSpPr txBox="1"/>
          <p:nvPr/>
        </p:nvSpPr>
        <p:spPr>
          <a:xfrm>
            <a:off x="7848000" y="1888602"/>
            <a:ext cx="2664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Franklin Gothic Book" panose="020B0503020102020204" pitchFamily="34" charset="0"/>
              </a:rPr>
              <a:t>Focus on latent space structure</a:t>
            </a:r>
          </a:p>
        </p:txBody>
      </p:sp>
    </p:spTree>
    <p:extLst>
      <p:ext uri="{BB962C8B-B14F-4D97-AF65-F5344CB8AC3E}">
        <p14:creationId xmlns:p14="http://schemas.microsoft.com/office/powerpoint/2010/main" val="260854538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56E1C-22C5-93E6-4C57-995E2CC96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1006475"/>
          </a:xfrm>
        </p:spPr>
        <p:txBody>
          <a:bodyPr>
            <a:normAutofit/>
          </a:bodyPr>
          <a:lstStyle/>
          <a:p>
            <a:pPr algn="ctr"/>
            <a:r>
              <a:rPr lang="en-US" sz="2500" dirty="0"/>
              <a:t>motorVAEGAN_res256_lat128_epo200_bat128_lrn0.0001_kld0.75_adv1.0_rec0.5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0F2563-0ED1-3E49-AEF4-2F6B5D3A4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56E1215-FA57-C833-BE1D-FAFE67E8D55B}"/>
              </a:ext>
            </a:extLst>
          </p:cNvPr>
          <p:cNvGrpSpPr/>
          <p:nvPr/>
        </p:nvGrpSpPr>
        <p:grpSpPr>
          <a:xfrm>
            <a:off x="1288797" y="1006475"/>
            <a:ext cx="9614406" cy="5486400"/>
            <a:chOff x="1529539" y="1006475"/>
            <a:chExt cx="9614406" cy="5486400"/>
          </a:xfrm>
        </p:grpSpPr>
        <p:pic>
          <p:nvPicPr>
            <p:cNvPr id="5" name="Picture 4" descr="A group of cars with text&#10;&#10;Description automatically generated">
              <a:extLst>
                <a:ext uri="{FF2B5EF4-FFF2-40B4-BE49-F238E27FC236}">
                  <a16:creationId xmlns:a16="http://schemas.microsoft.com/office/drawing/2014/main" id="{1ED27489-E9C7-612C-EE27-BDB143DD5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49878"/>
            <a:stretch/>
          </p:blipFill>
          <p:spPr>
            <a:xfrm>
              <a:off x="1529539" y="1006475"/>
              <a:ext cx="6874702" cy="2743200"/>
            </a:xfrm>
            <a:prstGeom prst="rect">
              <a:avLst/>
            </a:prstGeom>
          </p:spPr>
        </p:pic>
        <p:pic>
          <p:nvPicPr>
            <p:cNvPr id="7" name="Picture 6" descr="A group of cars with text&#10;&#10;Description automatically generated">
              <a:extLst>
                <a:ext uri="{FF2B5EF4-FFF2-40B4-BE49-F238E27FC236}">
                  <a16:creationId xmlns:a16="http://schemas.microsoft.com/office/drawing/2014/main" id="{18B91A4F-E91D-F739-B2BF-890FC3311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49837" r="41"/>
            <a:stretch/>
          </p:blipFill>
          <p:spPr>
            <a:xfrm>
              <a:off x="4269243" y="3749675"/>
              <a:ext cx="6874702" cy="2743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00120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12A942-6A45-66CC-1C37-54159E04E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30DC2-E657-EA55-D92C-B36F829D0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1006475"/>
          </a:xfrm>
        </p:spPr>
        <p:txBody>
          <a:bodyPr>
            <a:normAutofit/>
          </a:bodyPr>
          <a:lstStyle/>
          <a:p>
            <a:pPr algn="ctr"/>
            <a:r>
              <a:rPr lang="en-US" sz="2500" dirty="0"/>
              <a:t>motorVAEGAN_res256_lat128_epo200_bat128_lrn0.0001_kld0.75_adv1.0_rec0.5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99D991-28FE-AF5A-4B5C-AF93CAA61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FDED67C0-C017-103D-4182-A564C3313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914"/>
          <a:stretch/>
        </p:blipFill>
        <p:spPr>
          <a:xfrm>
            <a:off x="2096946" y="826158"/>
            <a:ext cx="7998107" cy="52056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EDCB17-8776-1AC4-6572-02A8584FEBAC}"/>
              </a:ext>
            </a:extLst>
          </p:cNvPr>
          <p:cNvSpPr txBox="1"/>
          <p:nvPr/>
        </p:nvSpPr>
        <p:spPr>
          <a:xfrm>
            <a:off x="5261701" y="432893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Franklin Gothic Book" panose="020B0503020102020204" pitchFamily="34" charset="0"/>
              </a:rPr>
              <a:t>?</a:t>
            </a:r>
            <a:endParaRPr lang="en-US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26461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D5485-37C0-3F4E-46E9-61ABD2DFB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lage of cars&#10;&#10;Description automatically generated">
            <a:extLst>
              <a:ext uri="{FF2B5EF4-FFF2-40B4-BE49-F238E27FC236}">
                <a16:creationId xmlns:a16="http://schemas.microsoft.com/office/drawing/2014/main" id="{8CE451D2-0CBA-60C3-49E7-9EB633083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88" y="729145"/>
            <a:ext cx="5705856" cy="57058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97F2AA-EF0C-4D1E-81E5-1820DE301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705995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KLD weight schedule from 0.01 to 0.75 improves sample quality by gradually imposing latent structure.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D7C519-45A1-D6B4-38C1-380A65E18A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C502AF-63F5-A121-84C9-76AE31442603}"/>
              </a:ext>
            </a:extLst>
          </p:cNvPr>
          <p:cNvSpPr txBox="1"/>
          <p:nvPr/>
        </p:nvSpPr>
        <p:spPr>
          <a:xfrm>
            <a:off x="150688" y="469299"/>
            <a:ext cx="570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Franklin Gothic Book" panose="020B0503020102020204" pitchFamily="34" charset="0"/>
              </a:rPr>
              <a:t>Before schedule (</a:t>
            </a:r>
            <a:r>
              <a:rPr lang="en-US" dirty="0" err="1">
                <a:latin typeface="Franklin Gothic Book" panose="020B0503020102020204" pitchFamily="34" charset="0"/>
              </a:rPr>
              <a:t>w_kld</a:t>
            </a:r>
            <a:r>
              <a:rPr lang="en-US" dirty="0">
                <a:latin typeface="Franklin Gothic Book" panose="020B0503020102020204" pitchFamily="34" charset="0"/>
              </a:rPr>
              <a:t> = 0.5)</a:t>
            </a:r>
          </a:p>
        </p:txBody>
      </p:sp>
    </p:spTree>
    <p:extLst>
      <p:ext uri="{BB962C8B-B14F-4D97-AF65-F5344CB8AC3E}">
        <p14:creationId xmlns:p14="http://schemas.microsoft.com/office/powerpoint/2010/main" val="246476929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5F90B9-24AF-1060-77A4-24BCA6287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lage of cars&#10;&#10;Description automatically generated">
            <a:extLst>
              <a:ext uri="{FF2B5EF4-FFF2-40B4-BE49-F238E27FC236}">
                <a16:creationId xmlns:a16="http://schemas.microsoft.com/office/drawing/2014/main" id="{13A7AA51-AEAA-6ABE-D771-C573E08DCD7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50688" y="729145"/>
            <a:ext cx="5705856" cy="57058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BD4E0-99A8-2624-A28A-D93A4B7EE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705995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KLD weight schedule from 0.01 to 0.75 improves sample quality by gradually imposing latent structure.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5CF790-3FB3-5420-B153-FB7B08B42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57B6D9-B7AC-3774-DC51-A3ADF1CC5A0C}"/>
              </a:ext>
            </a:extLst>
          </p:cNvPr>
          <p:cNvSpPr txBox="1"/>
          <p:nvPr/>
        </p:nvSpPr>
        <p:spPr>
          <a:xfrm>
            <a:off x="1455211" y="469299"/>
            <a:ext cx="3096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Franklin Gothic Book" panose="020B0503020102020204" pitchFamily="34" charset="0"/>
              </a:rPr>
              <a:t>Before schedule (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  <a:latin typeface="Franklin Gothic Book" panose="020B0503020102020204" pitchFamily="34" charset="0"/>
              </a:rPr>
              <a:t>w_kld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Franklin Gothic Book" panose="020B0503020102020204" pitchFamily="34" charset="0"/>
              </a:rPr>
              <a:t> = 0.5)</a:t>
            </a:r>
          </a:p>
        </p:txBody>
      </p:sp>
      <p:pic>
        <p:nvPicPr>
          <p:cNvPr id="7" name="Picture 6" descr="A collage of different cars&#10;&#10;Description automatically generated">
            <a:extLst>
              <a:ext uri="{FF2B5EF4-FFF2-40B4-BE49-F238E27FC236}">
                <a16:creationId xmlns:a16="http://schemas.microsoft.com/office/drawing/2014/main" id="{861D9EDE-800D-E9F8-3B9B-E2088C231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197" y="729145"/>
            <a:ext cx="5703691" cy="57036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62C02D-F1B3-474F-B24B-128C8BAC0105}"/>
              </a:ext>
            </a:extLst>
          </p:cNvPr>
          <p:cNvSpPr txBox="1"/>
          <p:nvPr/>
        </p:nvSpPr>
        <p:spPr>
          <a:xfrm>
            <a:off x="8380757" y="452461"/>
            <a:ext cx="161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Franklin Gothic Book" panose="020B0503020102020204" pitchFamily="34" charset="0"/>
              </a:rPr>
              <a:t>After schedule</a:t>
            </a:r>
          </a:p>
        </p:txBody>
      </p:sp>
    </p:spTree>
    <p:extLst>
      <p:ext uri="{BB962C8B-B14F-4D97-AF65-F5344CB8AC3E}">
        <p14:creationId xmlns:p14="http://schemas.microsoft.com/office/powerpoint/2010/main" val="38550353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504E58-B8E8-158B-8F83-271D9D957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E9D2-E825-369D-22D2-E3C0F2AC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1006475"/>
          </a:xfrm>
        </p:spPr>
        <p:txBody>
          <a:bodyPr>
            <a:normAutofit/>
          </a:bodyPr>
          <a:lstStyle/>
          <a:p>
            <a:pPr algn="ctr"/>
            <a:r>
              <a:rPr lang="en-US" sz="2500" dirty="0"/>
              <a:t>Reconstruction quality over epochs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D40543-20AF-CCDD-1519-47B7D2719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14F4EC-2E71-DFBD-020F-D3F2A35E88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428"/>
          <a:stretch/>
        </p:blipFill>
        <p:spPr>
          <a:xfrm>
            <a:off x="2438400" y="1736043"/>
            <a:ext cx="7315200" cy="338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022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 err="1" smtClean="0">
            <a:latin typeface="Franklin Gothic Book" panose="020B05030201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enden's Rotman PPT Template" id="{2A215617-DE04-104C-BBA7-A4FBC50BE17B}" vid="{923497FB-8442-7E45-8D21-34EE6D6B4C5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248</Words>
  <Application>Microsoft Macintosh PowerPoint</Application>
  <PresentationFormat>Widescreen</PresentationFormat>
  <Paragraphs>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Arial</vt:lpstr>
      <vt:lpstr>Franklin Gothic Book</vt:lpstr>
      <vt:lpstr>Franklin Gothic Medium</vt:lpstr>
      <vt:lpstr>Office Theme</vt:lpstr>
      <vt:lpstr>TRI Update</vt:lpstr>
      <vt:lpstr>github.com/BrendenEum/motorVAE</vt:lpstr>
      <vt:lpstr>PowerPoint Presentation</vt:lpstr>
      <vt:lpstr>PowerPoint Presentation</vt:lpstr>
      <vt:lpstr>motorVAEGAN_res256_lat128_epo200_bat128_lrn0.0001_kld0.75_adv1.0_rec0.5</vt:lpstr>
      <vt:lpstr>motorVAEGAN_res256_lat128_epo200_bat128_lrn0.0001_kld0.75_adv1.0_rec0.5</vt:lpstr>
      <vt:lpstr>KLD weight schedule from 0.01 to 0.75 improves sample quality by gradually imposing latent structure.</vt:lpstr>
      <vt:lpstr>KLD weight schedule from 0.01 to 0.75 improves sample quality by gradually imposing latent structure.</vt:lpstr>
      <vt:lpstr>Reconstruction quality over epochs</vt:lpstr>
      <vt:lpstr>Reconstruction quality over epochs (with various max epochs)</vt:lpstr>
      <vt:lpstr>Interpolate between two cars</vt:lpstr>
      <vt:lpstr>Examples of latent space traversals</vt:lpstr>
      <vt:lpstr>Examples of latent space traversals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Eum, Brenden</dc:creator>
  <cp:lastModifiedBy>Eum, Brenden</cp:lastModifiedBy>
  <cp:revision>27</cp:revision>
  <dcterms:created xsi:type="dcterms:W3CDTF">2025-04-10T16:00:26Z</dcterms:created>
  <dcterms:modified xsi:type="dcterms:W3CDTF">2025-04-10T16:57:39Z</dcterms:modified>
</cp:coreProperties>
</file>

<file path=docProps/thumbnail.jpeg>
</file>